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84" r:id="rId5"/>
    <p:sldId id="278" r:id="rId6"/>
    <p:sldId id="282" r:id="rId7"/>
    <p:sldId id="283" r:id="rId8"/>
    <p:sldId id="281" r:id="rId9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cap="none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/>
              <a:t>Модуль: КОРПУС </a:t>
            </a:r>
            <a:r>
              <a:rPr lang="ru-RU" sz="4000" b="1" dirty="0" err="1"/>
              <a:t>тіл</a:t>
            </a:r>
            <a:r>
              <a:rPr lang="ru-RU" sz="4000" b="1" dirty="0"/>
              <a:t> ресурсы </a:t>
            </a:r>
            <a:r>
              <a:rPr lang="ru-RU" sz="4000" b="1" dirty="0" err="1"/>
              <a:t>ретінде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/>
              <a:t>ә</a:t>
            </a:r>
            <a:r>
              <a:rPr lang="kk-KZ" sz="3600" b="1" dirty="0" smtClean="0"/>
              <a:t>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18643" y="3523150"/>
            <a:ext cx="8640258" cy="160840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/>
              <a:t>Дәріс</a:t>
            </a:r>
            <a:r>
              <a:rPr lang="ru-RU" sz="4000" b="1" dirty="0"/>
              <a:t> № </a:t>
            </a:r>
            <a:r>
              <a:rPr lang="ru-RU" sz="4000" b="1" dirty="0" smtClean="0"/>
              <a:t>4 </a:t>
            </a:r>
            <a:r>
              <a:rPr lang="ru-RU" sz="4000" b="1" dirty="0" err="1" smtClean="0"/>
              <a:t>Корпусты</a:t>
            </a:r>
            <a:r>
              <a:rPr lang="ru-RU" sz="4000" b="1" dirty="0" smtClean="0"/>
              <a:t> </a:t>
            </a:r>
            <a:r>
              <a:rPr lang="ru-RU" sz="4000" b="1" dirty="0" err="1"/>
              <a:t>басқаруға</a:t>
            </a:r>
            <a:r>
              <a:rPr lang="ru-RU" sz="4000" b="1" dirty="0"/>
              <a:t> </a:t>
            </a:r>
            <a:r>
              <a:rPr lang="ru-RU" sz="4000" b="1" dirty="0" err="1"/>
              <a:t>арналған</a:t>
            </a:r>
            <a:r>
              <a:rPr lang="ru-RU" sz="4000" b="1" dirty="0"/>
              <a:t> </a:t>
            </a:r>
            <a:r>
              <a:rPr lang="ru-RU" sz="4000" b="1" dirty="0" err="1"/>
              <a:t>бағдарламалық</a:t>
            </a:r>
            <a:r>
              <a:rPr lang="ru-RU" sz="4000" b="1" dirty="0"/>
              <a:t> </a:t>
            </a:r>
            <a:r>
              <a:rPr lang="ru-RU" sz="4000" b="1" dirty="0" err="1"/>
              <a:t>жасақтама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890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pPr algn="ctr"/>
            <a:r>
              <a:rPr lang="kk-KZ" dirty="0" smtClean="0"/>
              <a:t>Корпусты қалыптастыру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484671"/>
            <a:ext cx="11131296" cy="5373329"/>
          </a:xfrm>
        </p:spPr>
        <p:txBody>
          <a:bodyPr/>
          <a:lstStyle/>
          <a:p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заманауи</a:t>
            </a:r>
            <a:r>
              <a:rPr lang="ru-RU" sz="2000" dirty="0"/>
              <a:t> </a:t>
            </a:r>
            <a:r>
              <a:rPr lang="ru-RU" sz="2000" dirty="0" err="1"/>
              <a:t>әлемдік</a:t>
            </a:r>
            <a:r>
              <a:rPr lang="ru-RU" sz="2000" dirty="0"/>
              <a:t> </a:t>
            </a:r>
            <a:r>
              <a:rPr lang="ru-RU" sz="2000" dirty="0" err="1"/>
              <a:t>қоғамдастықтардың</a:t>
            </a:r>
            <a:r>
              <a:rPr lang="ru-RU" sz="2000" dirty="0"/>
              <a:t> </a:t>
            </a:r>
            <a:r>
              <a:rPr lang="ru-RU" sz="2000" dirty="0" err="1"/>
              <a:t>өзекті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/>
              <a:t>, </a:t>
            </a:r>
            <a:r>
              <a:rPr lang="ru-RU" sz="2000" dirty="0" err="1"/>
              <a:t>өйткені</a:t>
            </a:r>
            <a:r>
              <a:rPr lang="ru-RU" sz="2000" dirty="0"/>
              <a:t> </a:t>
            </a:r>
            <a:r>
              <a:rPr lang="ru-RU" sz="2000" dirty="0" err="1"/>
              <a:t>кодификацияланған</a:t>
            </a:r>
            <a:r>
              <a:rPr lang="ru-RU" sz="2000" dirty="0"/>
              <a:t> </a:t>
            </a:r>
            <a:r>
              <a:rPr lang="ru-RU" sz="2000" dirty="0" err="1"/>
              <a:t>тілдер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стильдері</a:t>
            </a:r>
            <a:r>
              <a:rPr lang="ru-RU" sz="2000" dirty="0"/>
              <a:t> мен </a:t>
            </a:r>
            <a:r>
              <a:rPr lang="ru-RU" sz="2000" dirty="0" err="1"/>
              <a:t>жанрларында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асырылуы</a:t>
            </a:r>
            <a:r>
              <a:rPr lang="ru-RU" sz="2000" dirty="0"/>
              <a:t> </a:t>
            </a:r>
            <a:r>
              <a:rPr lang="ru-RU" sz="2000" dirty="0" err="1"/>
              <a:t>тілдің</a:t>
            </a:r>
            <a:r>
              <a:rPr lang="ru-RU" sz="2000" dirty="0"/>
              <a:t> </a:t>
            </a:r>
            <a:r>
              <a:rPr lang="ru-RU" sz="2000" dirty="0" err="1"/>
              <a:t>мемлекеттік</a:t>
            </a:r>
            <a:r>
              <a:rPr lang="ru-RU" sz="2000" dirty="0"/>
              <a:t> </a:t>
            </a:r>
            <a:r>
              <a:rPr lang="ru-RU" sz="2000" dirty="0" err="1"/>
              <a:t>мәртебесіне</a:t>
            </a:r>
            <a:r>
              <a:rPr lang="ru-RU" sz="2000" dirty="0"/>
              <a:t>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келуі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Орыс</a:t>
            </a:r>
            <a:r>
              <a:rPr lang="ru-RU" sz="2000" dirty="0" smtClean="0"/>
              <a:t> </a:t>
            </a:r>
            <a:r>
              <a:rPr lang="ru-RU" sz="2000" dirty="0" err="1"/>
              <a:t>тілінің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корпусын</a:t>
            </a:r>
            <a:r>
              <a:rPr lang="ru-RU" sz="2000" dirty="0"/>
              <a:t> </a:t>
            </a:r>
            <a:r>
              <a:rPr lang="ru-RU" sz="2000" dirty="0" err="1"/>
              <a:t>жасаушылардың</a:t>
            </a:r>
            <a:r>
              <a:rPr lang="ru-RU" sz="2000" dirty="0"/>
              <a:t> </a:t>
            </a:r>
            <a:r>
              <a:rPr lang="ru-RU" sz="2000" dirty="0" err="1"/>
              <a:t>бірі</a:t>
            </a:r>
            <a:r>
              <a:rPr lang="ru-RU" sz="2000" dirty="0"/>
              <a:t> </a:t>
            </a:r>
            <a:r>
              <a:rPr lang="ru-RU" sz="2000" dirty="0" smtClean="0"/>
              <a:t>В. </a:t>
            </a:r>
            <a:r>
              <a:rPr lang="ru-RU" sz="2000" dirty="0" err="1"/>
              <a:t>Плунгян</a:t>
            </a:r>
            <a:r>
              <a:rPr lang="ru-RU" sz="2000" dirty="0"/>
              <a:t> </a:t>
            </a:r>
            <a:r>
              <a:rPr lang="ru-RU" sz="2000" dirty="0" err="1"/>
              <a:t>атап</a:t>
            </a:r>
            <a:r>
              <a:rPr lang="ru-RU" sz="2000" dirty="0"/>
              <a:t> </a:t>
            </a:r>
            <a:r>
              <a:rPr lang="ru-RU" sz="2000" dirty="0" err="1"/>
              <a:t>өткендей</a:t>
            </a:r>
            <a:r>
              <a:rPr lang="ru-RU" sz="2000" dirty="0"/>
              <a:t>, </a:t>
            </a:r>
            <a:r>
              <a:rPr lang="ru-RU" sz="2000" dirty="0" err="1"/>
              <a:t>тіл</a:t>
            </a:r>
            <a:r>
              <a:rPr lang="ru-RU" sz="2000" dirty="0"/>
              <a:t> корпусы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пайдалы</a:t>
            </a:r>
            <a:r>
              <a:rPr lang="ru-RU" sz="2000" dirty="0"/>
              <a:t> </a:t>
            </a:r>
            <a:r>
              <a:rPr lang="ru-RU" sz="2000" dirty="0" err="1"/>
              <a:t>құрал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, </a:t>
            </a:r>
            <a:r>
              <a:rPr lang="ru-RU" sz="2000" dirty="0" err="1"/>
              <a:t>әсіресе</a:t>
            </a:r>
            <a:r>
              <a:rPr lang="ru-RU" sz="2000" dirty="0"/>
              <a:t> корпус </a:t>
            </a:r>
            <a:r>
              <a:rPr lang="ru-RU" sz="2000" dirty="0" err="1"/>
              <a:t>көлемі</a:t>
            </a:r>
            <a:r>
              <a:rPr lang="ru-RU" sz="2000" dirty="0"/>
              <a:t> </a:t>
            </a:r>
            <a:r>
              <a:rPr lang="ru-RU" sz="2000" dirty="0" err="1"/>
              <a:t>жағынан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материалды</a:t>
            </a:r>
            <a:r>
              <a:rPr lang="ru-RU" sz="2000" dirty="0"/>
              <a:t> </a:t>
            </a:r>
            <a:r>
              <a:rPr lang="ru-RU" sz="2000" dirty="0" err="1"/>
              <a:t>қамту</a:t>
            </a:r>
            <a:r>
              <a:rPr lang="ru-RU" sz="2000" dirty="0"/>
              <a:t> </a:t>
            </a:r>
            <a:r>
              <a:rPr lang="ru-RU" sz="2000" dirty="0" err="1"/>
              <a:t>жағынан</a:t>
            </a:r>
            <a:r>
              <a:rPr lang="ru-RU" sz="2000" dirty="0"/>
              <a:t> </a:t>
            </a:r>
            <a:r>
              <a:rPr lang="ru-RU" sz="2000" dirty="0" err="1"/>
              <a:t>толық</a:t>
            </a:r>
            <a:r>
              <a:rPr lang="ru-RU" sz="2000" dirty="0"/>
              <a:t> </a:t>
            </a:r>
            <a:r>
              <a:rPr lang="ru-RU" sz="2000" dirty="0" err="1"/>
              <a:t>болған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, </a:t>
            </a:r>
            <a:r>
              <a:rPr lang="ru-RU" sz="2000" dirty="0" err="1"/>
              <a:t>яғни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тілдің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корпусы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Тіл</a:t>
            </a:r>
            <a:r>
              <a:rPr lang="ru-RU" sz="2000" dirty="0" smtClean="0"/>
              <a:t> </a:t>
            </a:r>
            <a:r>
              <a:rPr lang="ru-RU" sz="2000" dirty="0"/>
              <a:t>корпусы-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бірінші</a:t>
            </a:r>
            <a:r>
              <a:rPr lang="ru-RU" sz="2000" dirty="0"/>
              <a:t> </a:t>
            </a:r>
            <a:r>
              <a:rPr lang="ru-RU" sz="2000" dirty="0" err="1"/>
              <a:t>кезекте</a:t>
            </a:r>
            <a:r>
              <a:rPr lang="ru-RU" sz="2000" dirty="0"/>
              <a:t> </a:t>
            </a:r>
            <a:r>
              <a:rPr lang="ru-RU" sz="2000" dirty="0" err="1"/>
              <a:t>электронды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ұсынылған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ғылыми</a:t>
            </a:r>
            <a:r>
              <a:rPr lang="ru-RU" sz="2000" dirty="0"/>
              <a:t> </a:t>
            </a:r>
            <a:r>
              <a:rPr lang="ru-RU" sz="2000" dirty="0" err="1"/>
              <a:t>аппаратпен</a:t>
            </a:r>
            <a:r>
              <a:rPr lang="ru-RU" sz="2000" dirty="0"/>
              <a:t> </a:t>
            </a:r>
            <a:r>
              <a:rPr lang="ru-RU" sz="2000" dirty="0" err="1"/>
              <a:t>жабдықталған</a:t>
            </a:r>
            <a:r>
              <a:rPr lang="ru-RU" sz="2000" dirty="0"/>
              <a:t> осы </a:t>
            </a:r>
            <a:r>
              <a:rPr lang="ru-RU" sz="2000" dirty="0" err="1"/>
              <a:t>тілдегі</a:t>
            </a:r>
            <a:r>
              <a:rPr lang="ru-RU" sz="2000" dirty="0"/>
              <a:t> </a:t>
            </a:r>
            <a:r>
              <a:rPr lang="ru-RU" sz="2000" dirty="0" err="1"/>
              <a:t>мәтіндер</a:t>
            </a:r>
            <a:r>
              <a:rPr lang="ru-RU" sz="2000" dirty="0"/>
              <a:t> </a:t>
            </a:r>
            <a:r>
              <a:rPr lang="ru-RU" sz="2000" dirty="0" err="1"/>
              <a:t>жинағы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33709"/>
            <a:ext cx="9601200" cy="720213"/>
          </a:xfrm>
        </p:spPr>
        <p:txBody>
          <a:bodyPr/>
          <a:lstStyle/>
          <a:p>
            <a:r>
              <a:rPr lang="ru-RU" dirty="0" err="1"/>
              <a:t>Корпусты</a:t>
            </a:r>
            <a:r>
              <a:rPr lang="ru-RU" dirty="0"/>
              <a:t> </a:t>
            </a:r>
            <a:r>
              <a:rPr lang="ru-RU" dirty="0" err="1"/>
              <a:t>дамытудың</a:t>
            </a:r>
            <a:r>
              <a:rPr lang="ru-RU" dirty="0"/>
              <a:t> </a:t>
            </a:r>
            <a:r>
              <a:rPr lang="ru-RU" dirty="0" err="1"/>
              <a:t>лингвистикалық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/>
              <a:t>  •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іріктеу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жүйелеу</a:t>
            </a:r>
            <a:r>
              <a:rPr lang="ru-RU" sz="2000" dirty="0"/>
              <a:t>, </a:t>
            </a:r>
            <a:r>
              <a:rPr lang="ru-RU" sz="2000" dirty="0" err="1"/>
              <a:t>хронологиялық</a:t>
            </a:r>
            <a:r>
              <a:rPr lang="ru-RU" sz="2000" dirty="0"/>
              <a:t>, </a:t>
            </a:r>
            <a:r>
              <a:rPr lang="ru-RU" sz="2000" dirty="0" err="1"/>
              <a:t>жанрлық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стильдік</a:t>
            </a:r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err="1" smtClean="0"/>
              <a:t>өлшемдер</a:t>
            </a:r>
            <a:r>
              <a:rPr lang="ru-RU" sz="2000" dirty="0" smtClean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мәтіндерді</a:t>
            </a:r>
            <a:r>
              <a:rPr lang="ru-RU" sz="2000" dirty="0"/>
              <a:t> </a:t>
            </a:r>
            <a:r>
              <a:rPr lang="ru-RU" sz="2000" dirty="0" err="1"/>
              <a:t>түгендеу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000" dirty="0" err="1" smtClean="0"/>
              <a:t>кіріс</a:t>
            </a:r>
            <a:r>
              <a:rPr lang="ru-RU" sz="2000" dirty="0" smtClean="0"/>
              <a:t> </a:t>
            </a:r>
            <a:r>
              <a:rPr lang="ru-RU" sz="2000" dirty="0" err="1"/>
              <a:t>мәтіннің</a:t>
            </a:r>
            <a:r>
              <a:rPr lang="ru-RU" sz="2000" dirty="0"/>
              <a:t> </a:t>
            </a:r>
            <a:r>
              <a:rPr lang="ru-RU" sz="2000" dirty="0" err="1"/>
              <a:t>синтаксистік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құрылымдық</a:t>
            </a:r>
            <a:r>
              <a:rPr lang="ru-RU" sz="2000" dirty="0"/>
              <a:t> </a:t>
            </a:r>
            <a:r>
              <a:rPr lang="ru-RU" sz="2000" dirty="0" err="1"/>
              <a:t>бірліктерін</a:t>
            </a:r>
            <a:r>
              <a:rPr lang="ru-RU" sz="2000" dirty="0"/>
              <a:t> (</a:t>
            </a:r>
            <a:r>
              <a:rPr lang="ru-RU" sz="2000" dirty="0" err="1"/>
              <a:t>абзацтар</a:t>
            </a:r>
            <a:r>
              <a:rPr lang="ru-RU" sz="2000" dirty="0"/>
              <a:t>, </a:t>
            </a:r>
            <a:r>
              <a:rPr lang="ru-RU" sz="2000" dirty="0" err="1"/>
              <a:t>сөйлемдер</a:t>
            </a:r>
            <a:r>
              <a:rPr lang="ru-RU" sz="2000" dirty="0"/>
              <a:t>,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тіркестері</a:t>
            </a:r>
            <a:r>
              <a:rPr lang="ru-RU" sz="2000" dirty="0"/>
              <a:t>,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сөздер</a:t>
            </a:r>
            <a:r>
              <a:rPr lang="ru-RU" sz="2000" dirty="0"/>
              <a:t>, </a:t>
            </a:r>
            <a:r>
              <a:rPr lang="ru-RU" sz="2000" dirty="0" err="1"/>
              <a:t>тыныс</a:t>
            </a:r>
            <a:r>
              <a:rPr lang="ru-RU" sz="2000" dirty="0"/>
              <a:t> </a:t>
            </a:r>
            <a:r>
              <a:rPr lang="ru-RU" sz="2000" dirty="0" err="1"/>
              <a:t>белгілері</a:t>
            </a:r>
            <a:r>
              <a:rPr lang="ru-RU" sz="2000" dirty="0"/>
              <a:t>)</a:t>
            </a:r>
            <a:r>
              <a:rPr lang="ru-RU" sz="2000" dirty="0" err="1"/>
              <a:t>бөлуге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ru-RU" sz="2000" dirty="0" err="1"/>
              <a:t>графикалық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000" dirty="0" err="1" smtClean="0"/>
              <a:t>омонимияны</a:t>
            </a:r>
            <a:r>
              <a:rPr lang="ru-RU" sz="2000" dirty="0" smtClean="0"/>
              <a:t> </a:t>
            </a:r>
            <a:r>
              <a:rPr lang="ru-RU" sz="2000" dirty="0" err="1"/>
              <a:t>одан</a:t>
            </a:r>
            <a:r>
              <a:rPr lang="ru-RU" sz="2000" dirty="0"/>
              <a:t> </a:t>
            </a:r>
            <a:r>
              <a:rPr lang="ru-RU" sz="2000" dirty="0" err="1"/>
              <a:t>әрі</a:t>
            </a:r>
            <a:r>
              <a:rPr lang="ru-RU" sz="2000" dirty="0"/>
              <a:t> </a:t>
            </a:r>
            <a:r>
              <a:rPr lang="ru-RU" sz="2000" dirty="0" err="1"/>
              <a:t>жою</a:t>
            </a:r>
            <a:r>
              <a:rPr lang="ru-RU" sz="2000" dirty="0"/>
              <a:t> </a:t>
            </a:r>
            <a:r>
              <a:rPr lang="ru-RU" sz="2000" dirty="0" err="1"/>
              <a:t>процедурасы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сөздің</a:t>
            </a:r>
            <a:r>
              <a:rPr lang="ru-RU" sz="2000" dirty="0"/>
              <a:t> </a:t>
            </a:r>
            <a:r>
              <a:rPr lang="ru-RU" sz="2000" dirty="0" err="1"/>
              <a:t>құрылымын</a:t>
            </a:r>
            <a:r>
              <a:rPr lang="ru-RU" sz="2000" dirty="0"/>
              <a:t>,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сөзді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формасын</a:t>
            </a:r>
            <a:r>
              <a:rPr lang="ru-RU" sz="2000" dirty="0"/>
              <a:t> </a:t>
            </a:r>
            <a:r>
              <a:rPr lang="ru-RU" sz="2000" dirty="0" err="1"/>
              <a:t>анықтайтын</a:t>
            </a:r>
            <a:r>
              <a:rPr lang="ru-RU" sz="2000" dirty="0"/>
              <a:t> </a:t>
            </a:r>
            <a:r>
              <a:rPr lang="ru-RU" sz="2000" dirty="0" err="1"/>
              <a:t>морфологиялық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000" dirty="0" err="1" smtClean="0"/>
              <a:t>сөйлемнің</a:t>
            </a:r>
            <a:r>
              <a:rPr lang="ru-RU" sz="2000" dirty="0" smtClean="0"/>
              <a:t> </a:t>
            </a:r>
            <a:r>
              <a:rPr lang="ru-RU" sz="2000" dirty="0" err="1"/>
              <a:t>құрамындағы</a:t>
            </a:r>
            <a:r>
              <a:rPr lang="ru-RU" sz="2000" dirty="0"/>
              <a:t> </a:t>
            </a:r>
            <a:r>
              <a:rPr lang="ru-RU" sz="2000" dirty="0" err="1"/>
              <a:t>сөздің</a:t>
            </a:r>
            <a:r>
              <a:rPr lang="ru-RU" sz="2000" dirty="0"/>
              <a:t> </a:t>
            </a:r>
            <a:r>
              <a:rPr lang="ru-RU" sz="2000" dirty="0" err="1"/>
              <a:t>функциясын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сөздермен</a:t>
            </a:r>
            <a:r>
              <a:rPr lang="ru-RU" sz="2000" dirty="0"/>
              <a:t> </a:t>
            </a:r>
            <a:r>
              <a:rPr lang="ru-RU" sz="2000" dirty="0" err="1"/>
              <a:t>үйлесімділігін</a:t>
            </a:r>
            <a:r>
              <a:rPr lang="ru-RU" sz="2000" dirty="0"/>
              <a:t>, </a:t>
            </a:r>
            <a:r>
              <a:rPr lang="ru-RU" sz="2000" dirty="0" err="1"/>
              <a:t>сөйлемдегі</a:t>
            </a:r>
            <a:r>
              <a:rPr lang="ru-RU" sz="2000" dirty="0"/>
              <a:t>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тәртібін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/>
              <a:t>мәтінді</a:t>
            </a:r>
            <a:r>
              <a:rPr lang="ru-RU" sz="2000" dirty="0"/>
              <a:t> </a:t>
            </a:r>
            <a:r>
              <a:rPr lang="ru-RU" sz="2000" dirty="0" err="1"/>
              <a:t>мағынасы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талдауға</a:t>
            </a:r>
            <a:r>
              <a:rPr lang="ru-RU" sz="2000" dirty="0"/>
              <a:t>, </a:t>
            </a:r>
            <a:r>
              <a:rPr lang="ru-RU" sz="2000" dirty="0" err="1"/>
              <a:t>сөздердің</a:t>
            </a:r>
            <a:r>
              <a:rPr lang="ru-RU" sz="2000" dirty="0"/>
              <a:t> </a:t>
            </a:r>
            <a:r>
              <a:rPr lang="ru-RU" sz="2000" dirty="0" err="1"/>
              <a:t>байланысын</a:t>
            </a:r>
            <a:r>
              <a:rPr lang="ru-RU" sz="2000" dirty="0"/>
              <a:t> </a:t>
            </a:r>
            <a:r>
              <a:rPr lang="ru-RU" sz="2000" dirty="0" err="1"/>
              <a:t>нақтылауға</a:t>
            </a:r>
            <a:r>
              <a:rPr lang="ru-RU" sz="2000" dirty="0"/>
              <a:t>, </a:t>
            </a:r>
            <a:r>
              <a:rPr lang="ru-RU" sz="2000" dirty="0" err="1"/>
              <a:t>мағынасыз</a:t>
            </a:r>
            <a:r>
              <a:rPr lang="ru-RU" sz="2000" dirty="0"/>
              <a:t> </a:t>
            </a:r>
            <a:r>
              <a:rPr lang="ru-RU" sz="2000" dirty="0" err="1"/>
              <a:t>сөздер</a:t>
            </a:r>
            <a:r>
              <a:rPr lang="ru-RU" sz="2000" dirty="0"/>
              <a:t> </a:t>
            </a:r>
            <a:r>
              <a:rPr lang="ru-RU" sz="2000" dirty="0" err="1"/>
              <a:t>жиынтығын</a:t>
            </a:r>
            <a:r>
              <a:rPr lang="ru-RU" sz="2000" dirty="0"/>
              <a:t> </a:t>
            </a:r>
            <a:r>
              <a:rPr lang="ru-RU" sz="2000" dirty="0" err="1"/>
              <a:t>болдырмауға</a:t>
            </a:r>
            <a:r>
              <a:rPr lang="ru-RU" sz="2000" dirty="0"/>
              <a:t> </a:t>
            </a:r>
            <a:r>
              <a:rPr lang="ru-RU" sz="2000" dirty="0" err="1"/>
              <a:t>қажетті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09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5083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Заманауи</a:t>
            </a:r>
            <a:r>
              <a:rPr lang="ru-RU" dirty="0"/>
              <a:t> </a:t>
            </a:r>
            <a:r>
              <a:rPr lang="ru-RU" dirty="0" err="1"/>
              <a:t>корпустарды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4218318" cy="494152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dirty="0" err="1"/>
              <a:t>Морфологиялық</a:t>
            </a:r>
            <a:r>
              <a:rPr lang="ru-RU" sz="1800" dirty="0"/>
              <a:t> </a:t>
            </a:r>
            <a:r>
              <a:rPr lang="ru-RU" sz="1800" dirty="0" err="1"/>
              <a:t>белгілеу</a:t>
            </a:r>
            <a:r>
              <a:rPr lang="ru-RU" sz="1800" dirty="0"/>
              <a:t>: </a:t>
            </a:r>
            <a:r>
              <a:rPr lang="ru-RU" sz="1800" dirty="0" err="1"/>
              <a:t>әр</a:t>
            </a:r>
            <a:r>
              <a:rPr lang="ru-RU" sz="1800" dirty="0"/>
              <a:t> </a:t>
            </a:r>
            <a:r>
              <a:rPr lang="ru-RU" sz="1800" dirty="0" err="1"/>
              <a:t>сөз</a:t>
            </a:r>
            <a:r>
              <a:rPr lang="ru-RU" sz="1800" dirty="0"/>
              <a:t> </a:t>
            </a:r>
            <a:r>
              <a:rPr lang="ru-RU" sz="1800" dirty="0" err="1"/>
              <a:t>формасының</a:t>
            </a:r>
            <a:r>
              <a:rPr lang="ru-RU" sz="1800" dirty="0"/>
              <a:t> </a:t>
            </a:r>
            <a:r>
              <a:rPr lang="ru-RU" sz="1800" dirty="0" err="1"/>
              <a:t>толық</a:t>
            </a:r>
            <a:r>
              <a:rPr lang="ru-RU" sz="1800" dirty="0"/>
              <a:t> </a:t>
            </a:r>
            <a:r>
              <a:rPr lang="ru-RU" sz="1800" dirty="0" err="1"/>
              <a:t>морфологиялық</a:t>
            </a:r>
            <a:r>
              <a:rPr lang="ru-RU" sz="1800" dirty="0"/>
              <a:t> </a:t>
            </a:r>
            <a:r>
              <a:rPr lang="ru-RU" sz="1800" dirty="0" err="1"/>
              <a:t>сипаттамасы</a:t>
            </a:r>
            <a:r>
              <a:rPr lang="ru-RU" sz="1800" dirty="0"/>
              <a:t>, </a:t>
            </a:r>
            <a:r>
              <a:rPr lang="ru-RU" sz="1800" dirty="0" err="1"/>
              <a:t>түсініксіз</a:t>
            </a:r>
            <a:r>
              <a:rPr lang="ru-RU" sz="1800" dirty="0"/>
              <a:t> </a:t>
            </a:r>
            <a:r>
              <a:rPr lang="ru-RU" sz="1800" dirty="0" err="1"/>
              <a:t>түсініктері</a:t>
            </a:r>
            <a:r>
              <a:rPr lang="ru-RU" sz="1800" dirty="0"/>
              <a:t> бар </a:t>
            </a:r>
            <a:r>
              <a:rPr lang="ru-RU" sz="1800" dirty="0" err="1"/>
              <a:t>даулы</a:t>
            </a:r>
            <a:r>
              <a:rPr lang="ru-RU" sz="1800" dirty="0"/>
              <a:t> </a:t>
            </a:r>
            <a:r>
              <a:rPr lang="ru-RU" sz="1800" dirty="0" err="1"/>
              <a:t>жағдайларды</a:t>
            </a:r>
            <a:r>
              <a:rPr lang="ru-RU" sz="1800" dirty="0"/>
              <a:t> </a:t>
            </a:r>
            <a:r>
              <a:rPr lang="ru-RU" sz="1800" dirty="0" err="1"/>
              <a:t>анықтау</a:t>
            </a:r>
            <a:r>
              <a:rPr lang="ru-RU" sz="1800" dirty="0"/>
              <a:t> </a:t>
            </a:r>
            <a:r>
              <a:rPr lang="ru-RU" sz="1800" dirty="0" err="1"/>
              <a:t>мүмкіндігі</a:t>
            </a:r>
            <a:r>
              <a:rPr lang="ru-RU" sz="1800" dirty="0"/>
              <a:t> бар</a:t>
            </a:r>
            <a:r>
              <a:rPr lang="ru-RU" sz="18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800" dirty="0" err="1" smtClean="0"/>
              <a:t>синтаксистік</a:t>
            </a:r>
            <a:r>
              <a:rPr lang="ru-RU" sz="1800" dirty="0" smtClean="0"/>
              <a:t> </a:t>
            </a:r>
            <a:r>
              <a:rPr lang="ru-RU" sz="1800" dirty="0" err="1"/>
              <a:t>белгілеу</a:t>
            </a:r>
            <a:r>
              <a:rPr lang="ru-RU" sz="1800" dirty="0"/>
              <a:t>: </a:t>
            </a:r>
            <a:r>
              <a:rPr lang="ru-RU" sz="1800" dirty="0" err="1"/>
              <a:t>синтаксистік</a:t>
            </a:r>
            <a:r>
              <a:rPr lang="ru-RU" sz="1800" dirty="0"/>
              <a:t> </a:t>
            </a:r>
            <a:r>
              <a:rPr lang="ru-RU" sz="1800" dirty="0" err="1"/>
              <a:t>бірліктердің</a:t>
            </a:r>
            <a:r>
              <a:rPr lang="ru-RU" sz="1800" dirty="0"/>
              <a:t> </a:t>
            </a:r>
            <a:r>
              <a:rPr lang="ru-RU" sz="1800" dirty="0" err="1"/>
              <a:t>әр</a:t>
            </a:r>
            <a:r>
              <a:rPr lang="ru-RU" sz="1800" dirty="0"/>
              <a:t> </a:t>
            </a:r>
            <a:r>
              <a:rPr lang="ru-RU" sz="1800" dirty="0" err="1"/>
              <a:t>түрлі</a:t>
            </a:r>
            <a:r>
              <a:rPr lang="ru-RU" sz="1800" dirty="0"/>
              <a:t> </a:t>
            </a:r>
            <a:r>
              <a:rPr lang="ru-RU" sz="1800" dirty="0" err="1"/>
              <a:t>түрлерін</a:t>
            </a:r>
            <a:r>
              <a:rPr lang="ru-RU" sz="1800" dirty="0"/>
              <a:t> </a:t>
            </a:r>
            <a:r>
              <a:rPr lang="ru-RU" sz="1800" dirty="0" err="1"/>
              <a:t>таңдау</a:t>
            </a:r>
            <a:r>
              <a:rPr lang="ru-RU" sz="1800" dirty="0"/>
              <a:t> (</a:t>
            </a:r>
            <a:r>
              <a:rPr lang="ru-RU" sz="1800" dirty="0" err="1"/>
              <a:t>сөйлем</a:t>
            </a:r>
            <a:r>
              <a:rPr lang="ru-RU" sz="1800" dirty="0"/>
              <a:t>, </a:t>
            </a:r>
            <a:r>
              <a:rPr lang="ru-RU" sz="1800" dirty="0" err="1"/>
              <a:t>сөз</a:t>
            </a:r>
            <a:r>
              <a:rPr lang="ru-RU" sz="1800" dirty="0"/>
              <a:t> </a:t>
            </a:r>
            <a:r>
              <a:rPr lang="ru-RU" sz="1800" dirty="0" err="1"/>
              <a:t>тіркесі</a:t>
            </a:r>
            <a:r>
              <a:rPr lang="ru-RU" sz="1800" dirty="0"/>
              <a:t>); </a:t>
            </a:r>
            <a:endParaRPr lang="ru-RU" sz="1800" dirty="0" smtClean="0"/>
          </a:p>
          <a:p>
            <a:pPr>
              <a:spcBef>
                <a:spcPts val="0"/>
              </a:spcBef>
            </a:pPr>
            <a:r>
              <a:rPr lang="ru-RU" sz="1800" dirty="0" err="1" smtClean="0"/>
              <a:t>семантикалық</a:t>
            </a:r>
            <a:r>
              <a:rPr lang="ru-RU" sz="1800" dirty="0" smtClean="0"/>
              <a:t> </a:t>
            </a:r>
            <a:r>
              <a:rPr lang="ru-RU" sz="1800" dirty="0" err="1" smtClean="0"/>
              <a:t>белгілеу</a:t>
            </a:r>
            <a:r>
              <a:rPr lang="ru-RU" sz="1800" dirty="0"/>
              <a:t>: 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тілінің</a:t>
            </a:r>
            <a:r>
              <a:rPr lang="ru-RU" sz="1800" dirty="0"/>
              <a:t> </a:t>
            </a:r>
            <a:r>
              <a:rPr lang="ru-RU" sz="1800" dirty="0" err="1"/>
              <a:t>семантикалық</a:t>
            </a:r>
            <a:r>
              <a:rPr lang="ru-RU" sz="1800" dirty="0"/>
              <a:t> </a:t>
            </a:r>
            <a:r>
              <a:rPr lang="ru-RU" sz="1800" dirty="0" err="1"/>
              <a:t>категориялары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ақпарат;Мета-белгі</a:t>
            </a:r>
            <a:r>
              <a:rPr lang="ru-RU" sz="1800" dirty="0"/>
              <a:t> (</a:t>
            </a:r>
            <a:r>
              <a:rPr lang="ru-RU" sz="1800" dirty="0" err="1"/>
              <a:t>мәтін</a:t>
            </a:r>
            <a:r>
              <a:rPr lang="ru-RU" sz="1800" dirty="0"/>
              <a:t> </a:t>
            </a:r>
            <a:r>
              <a:rPr lang="ru-RU" sz="1800" dirty="0" err="1"/>
              <a:t>түрі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шығуы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Мета-</a:t>
            </a:r>
            <a:r>
              <a:rPr lang="ru-RU" sz="1800" dirty="0" err="1"/>
              <a:t>ақпарат</a:t>
            </a:r>
            <a:r>
              <a:rPr lang="ru-RU" sz="1800" dirty="0"/>
              <a:t>);</a:t>
            </a: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10300" y="1484670"/>
            <a:ext cx="4387252" cy="5043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2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304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876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87702" indent="-28575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err="1"/>
              <a:t>Табиғи</a:t>
            </a:r>
            <a:r>
              <a:rPr lang="ru-RU" sz="1800" dirty="0"/>
              <a:t> </a:t>
            </a:r>
            <a:r>
              <a:rPr lang="ru-RU" sz="1800" dirty="0" err="1"/>
              <a:t>тілдерді</a:t>
            </a:r>
            <a:r>
              <a:rPr lang="ru-RU" sz="1800" dirty="0"/>
              <a:t> </a:t>
            </a:r>
            <a:r>
              <a:rPr lang="ru-RU" sz="1800" dirty="0" err="1"/>
              <a:t>өңдеу</a:t>
            </a:r>
            <a:r>
              <a:rPr lang="ru-RU" sz="1800" dirty="0"/>
              <a:t> </a:t>
            </a:r>
            <a:r>
              <a:rPr lang="ru-RU" sz="1800" dirty="0" err="1"/>
              <a:t>әдістері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(</a:t>
            </a:r>
            <a:r>
              <a:rPr lang="en-US" sz="1800" dirty="0"/>
              <a:t>natural language processing (NLP</a:t>
            </a:r>
            <a:r>
              <a:rPr lang="en-US" sz="1800" dirty="0" smtClean="0"/>
              <a:t>):</a:t>
            </a:r>
            <a:endParaRPr lang="kk-KZ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лексикографиялық</a:t>
            </a:r>
            <a:r>
              <a:rPr lang="ru-RU" sz="1800" dirty="0" smtClean="0"/>
              <a:t> </a:t>
            </a:r>
            <a:r>
              <a:rPr lang="ru-RU" sz="1800" dirty="0" err="1" smtClean="0"/>
              <a:t>өңдеу</a:t>
            </a:r>
            <a:endParaRPr lang="ru-RU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токенизация</a:t>
            </a:r>
            <a:endParaRPr lang="ru-RU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лемматизация</a:t>
            </a:r>
            <a:endParaRPr lang="ru-RU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морфологиялық</a:t>
            </a:r>
            <a:r>
              <a:rPr lang="ru-RU" sz="1800" dirty="0" smtClean="0"/>
              <a:t> </a:t>
            </a:r>
            <a:r>
              <a:rPr lang="ru-RU" sz="1800" dirty="0" err="1"/>
              <a:t>талдау</a:t>
            </a:r>
            <a:r>
              <a:rPr lang="ru-RU" sz="1800" dirty="0" smtClean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автоматтандырылған</a:t>
            </a:r>
            <a:r>
              <a:rPr lang="ru-RU" sz="1800" dirty="0" smtClean="0"/>
              <a:t> </a:t>
            </a:r>
            <a:r>
              <a:rPr lang="ru-RU" sz="1800" dirty="0" err="1"/>
              <a:t>ақпарат</a:t>
            </a:r>
            <a:r>
              <a:rPr lang="ru-RU" sz="1800" dirty="0"/>
              <a:t> </a:t>
            </a:r>
            <a:r>
              <a:rPr lang="ru-RU" sz="1800" dirty="0" err="1" smtClean="0"/>
              <a:t>алу</a:t>
            </a:r>
            <a:endParaRPr lang="ru-RU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 err="1" smtClean="0"/>
              <a:t>Үлкен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масштабтағы</a:t>
            </a:r>
            <a:r>
              <a:rPr lang="ru-RU" sz="1800" dirty="0" smtClean="0"/>
              <a:t> </a:t>
            </a:r>
            <a:r>
              <a:rPr lang="ru-RU" sz="1800" dirty="0" err="1"/>
              <a:t>мәтіндік</a:t>
            </a:r>
            <a:r>
              <a:rPr lang="ru-RU" sz="1800" dirty="0"/>
              <a:t> </a:t>
            </a:r>
            <a:r>
              <a:rPr lang="ru-RU" sz="1800" dirty="0" err="1"/>
              <a:t>іздеу</a:t>
            </a:r>
            <a:r>
              <a:rPr lang="ru-RU" sz="1800" dirty="0"/>
              <a:t> (Конкорд).</a:t>
            </a:r>
            <a:endParaRPr lang="ru-RU" sz="1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1666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smtClean="0"/>
              <a:t>Сұрақтар?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purl.org/dc/dcmitype/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298</Words>
  <Application>Microsoft Office PowerPoint</Application>
  <PresentationFormat>Произвольный</PresentationFormat>
  <Paragraphs>31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tf22874644</vt:lpstr>
      <vt:lpstr>Тілдік ресурстар</vt:lpstr>
      <vt:lpstr>Корпусты қалыптастыру</vt:lpstr>
      <vt:lpstr>Корпусты дамытудың лингвистикалық әдістері</vt:lpstr>
      <vt:lpstr>Заманауи корпустарды әзірлеу әдістері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